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2" r:id="rId3"/>
    <p:sldId id="263" r:id="rId4"/>
    <p:sldId id="264" r:id="rId5"/>
    <p:sldId id="258" r:id="rId6"/>
    <p:sldId id="257" r:id="rId7"/>
    <p:sldId id="259" r:id="rId8"/>
    <p:sldId id="260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6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F5BB6-2B2D-4BC4-BB5F-1BF22896C9F9}" type="datetimeFigureOut">
              <a:rPr lang="nl-NL" smtClean="0"/>
              <a:t>5-2-2020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456C-8338-4ABD-AD5B-581B0FC6B4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396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F5BB6-2B2D-4BC4-BB5F-1BF22896C9F9}" type="datetimeFigureOut">
              <a:rPr lang="nl-NL" smtClean="0"/>
              <a:t>5-2-2020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456C-8338-4ABD-AD5B-581B0FC6B4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2168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F5BB6-2B2D-4BC4-BB5F-1BF22896C9F9}" type="datetimeFigureOut">
              <a:rPr lang="nl-NL" smtClean="0"/>
              <a:t>5-2-2020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456C-8338-4ABD-AD5B-581B0FC6B4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6417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nl-NL" smtClean="0"/>
              <a:t>Tekststijl van het model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F5BB6-2B2D-4BC4-BB5F-1BF22896C9F9}" type="datetimeFigureOut">
              <a:rPr lang="nl-NL" smtClean="0"/>
              <a:t>5-2-2020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456C-8338-4ABD-AD5B-581B0FC6B456}" type="slidenum">
              <a:rPr lang="nl-NL" smtClean="0"/>
              <a:t>‹nr.›</a:t>
            </a:fld>
            <a:endParaRPr lang="nl-N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2494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F5BB6-2B2D-4BC4-BB5F-1BF22896C9F9}" type="datetimeFigureOut">
              <a:rPr lang="nl-NL" smtClean="0"/>
              <a:t>5-2-2020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456C-8338-4ABD-AD5B-581B0FC6B4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2092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F5BB6-2B2D-4BC4-BB5F-1BF22896C9F9}" type="datetimeFigureOut">
              <a:rPr lang="nl-NL" smtClean="0"/>
              <a:t>5-2-2020</a:t>
            </a:fld>
            <a:endParaRPr 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456C-8338-4ABD-AD5B-581B0FC6B4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3066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F5BB6-2B2D-4BC4-BB5F-1BF22896C9F9}" type="datetimeFigureOut">
              <a:rPr lang="nl-NL" smtClean="0"/>
              <a:t>5-2-2020</a:t>
            </a:fld>
            <a:endParaRPr 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456C-8338-4ABD-AD5B-581B0FC6B4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7289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F5BB6-2B2D-4BC4-BB5F-1BF22896C9F9}" type="datetimeFigureOut">
              <a:rPr lang="nl-NL" smtClean="0"/>
              <a:t>5-2-2020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456C-8338-4ABD-AD5B-581B0FC6B4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5641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F5BB6-2B2D-4BC4-BB5F-1BF22896C9F9}" type="datetimeFigureOut">
              <a:rPr lang="nl-NL" smtClean="0"/>
              <a:t>5-2-2020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456C-8338-4ABD-AD5B-581B0FC6B4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4434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F5BB6-2B2D-4BC4-BB5F-1BF22896C9F9}" type="datetimeFigureOut">
              <a:rPr lang="nl-NL" smtClean="0"/>
              <a:t>5-2-2020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456C-8338-4ABD-AD5B-581B0FC6B4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4700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F5BB6-2B2D-4BC4-BB5F-1BF22896C9F9}" type="datetimeFigureOut">
              <a:rPr lang="nl-NL" smtClean="0"/>
              <a:t>5-2-2020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456C-8338-4ABD-AD5B-581B0FC6B4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7903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F5BB6-2B2D-4BC4-BB5F-1BF22896C9F9}" type="datetimeFigureOut">
              <a:rPr lang="nl-NL" smtClean="0"/>
              <a:t>5-2-2020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456C-8338-4ABD-AD5B-581B0FC6B4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2286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F5BB6-2B2D-4BC4-BB5F-1BF22896C9F9}" type="datetimeFigureOut">
              <a:rPr lang="nl-NL" smtClean="0"/>
              <a:t>5-2-2020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456C-8338-4ABD-AD5B-581B0FC6B4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0672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F5BB6-2B2D-4BC4-BB5F-1BF22896C9F9}" type="datetimeFigureOut">
              <a:rPr lang="nl-NL" smtClean="0"/>
              <a:t>5-2-2020</a:t>
            </a:fld>
            <a:endParaRPr lang="nl-N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456C-8338-4ABD-AD5B-581B0FC6B4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0736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F5BB6-2B2D-4BC4-BB5F-1BF22896C9F9}" type="datetimeFigureOut">
              <a:rPr lang="nl-NL" smtClean="0"/>
              <a:t>5-2-2020</a:t>
            </a:fld>
            <a:endParaRPr lang="nl-N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456C-8338-4ABD-AD5B-581B0FC6B4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4993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F5BB6-2B2D-4BC4-BB5F-1BF22896C9F9}" type="datetimeFigureOut">
              <a:rPr lang="nl-NL" smtClean="0"/>
              <a:t>5-2-2020</a:t>
            </a:fld>
            <a:endParaRPr lang="nl-N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456C-8338-4ABD-AD5B-581B0FC6B4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492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F5BB6-2B2D-4BC4-BB5F-1BF22896C9F9}" type="datetimeFigureOut">
              <a:rPr lang="nl-NL" smtClean="0"/>
              <a:t>5-2-2020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456C-8338-4ABD-AD5B-581B0FC6B4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1655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65F5BB6-2B2D-4BC4-BB5F-1BF22896C9F9}" type="datetimeFigureOut">
              <a:rPr lang="nl-NL" smtClean="0"/>
              <a:t>5-2-2020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4456C-8338-4ABD-AD5B-581B0FC6B4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70271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Dag 2</a:t>
            </a:r>
            <a:br>
              <a:rPr lang="nl-NL" dirty="0" smtClean="0"/>
            </a:br>
            <a:r>
              <a:rPr lang="nl-NL" dirty="0" smtClean="0"/>
              <a:t>De Levende Tuin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Zelf </a:t>
            </a:r>
            <a:r>
              <a:rPr lang="nl-NL" smtClean="0"/>
              <a:t>een levende tuin maken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03261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03313" y="2052918"/>
            <a:ext cx="2905270" cy="4195481"/>
          </a:xfrm>
        </p:spPr>
        <p:txBody>
          <a:bodyPr>
            <a:normAutofit fontScale="77500" lnSpcReduction="20000"/>
          </a:bodyPr>
          <a:lstStyle/>
          <a:p>
            <a:r>
              <a:rPr lang="nl-NL" dirty="0"/>
              <a:t>1. Creëer natte plekken voor de berging van hemelwater;</a:t>
            </a:r>
          </a:p>
          <a:p>
            <a:r>
              <a:rPr lang="nl-NL" dirty="0"/>
              <a:t>2. Creëer vijvers liefst zonder folie als leefmilieu voor planten en dieren;</a:t>
            </a:r>
          </a:p>
          <a:p>
            <a:r>
              <a:rPr lang="nl-NL" dirty="0"/>
              <a:t>3. Creëer een grote lengte aan oevers met een geleidelijke overgang van nat naar </a:t>
            </a:r>
            <a:r>
              <a:rPr lang="nl-NL" dirty="0" smtClean="0"/>
              <a:t>droog voor </a:t>
            </a:r>
            <a:r>
              <a:rPr lang="nl-NL" dirty="0"/>
              <a:t>gevarieerde natuur.</a:t>
            </a:r>
          </a:p>
          <a:p>
            <a:r>
              <a:rPr lang="nl-NL" dirty="0"/>
              <a:t>4. Raadpleeg de gemeente over het beleid rond de afkoppeling van hemelwater.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345" y="1401907"/>
            <a:ext cx="6096000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52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Gazon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03313" y="2052918"/>
            <a:ext cx="2766724" cy="4195481"/>
          </a:xfrm>
        </p:spPr>
        <p:txBody>
          <a:bodyPr>
            <a:normAutofit fontScale="85000" lnSpcReduction="20000"/>
          </a:bodyPr>
          <a:lstStyle/>
          <a:p>
            <a:r>
              <a:rPr lang="nl-NL" dirty="0"/>
              <a:t>1. Pas variatie toe qua soortkeuze en maairegime;</a:t>
            </a:r>
          </a:p>
          <a:p>
            <a:r>
              <a:rPr lang="nl-NL" dirty="0"/>
              <a:t>2. Plant meer dan alleen grassoorten;</a:t>
            </a:r>
          </a:p>
          <a:p>
            <a:r>
              <a:rPr lang="nl-NL" dirty="0"/>
              <a:t>3. Beperk de toepassing van organische bemesting;</a:t>
            </a:r>
          </a:p>
          <a:p>
            <a:r>
              <a:rPr lang="nl-NL" dirty="0"/>
              <a:t>4. Gebruik geen chemische bestrijdingsmiddelen.</a:t>
            </a:r>
          </a:p>
          <a:p>
            <a:r>
              <a:rPr lang="nl-NL" dirty="0"/>
              <a:t>5. Minimaliseer gebruik van </a:t>
            </a:r>
            <a:r>
              <a:rPr lang="nl-NL" dirty="0" err="1"/>
              <a:t>energie-vretende</a:t>
            </a:r>
            <a:r>
              <a:rPr lang="nl-NL" dirty="0"/>
              <a:t> apparatuur bij aanleg en onderhoud.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655" y="1050773"/>
            <a:ext cx="7398326" cy="554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56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Energie </a:t>
            </a: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0757" y="1529556"/>
            <a:ext cx="7784831" cy="4372480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646111" y="1655910"/>
            <a:ext cx="315003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nl-NL" dirty="0" smtClean="0"/>
              <a:t>Gebruik </a:t>
            </a:r>
            <a:r>
              <a:rPr lang="nl-NL" dirty="0"/>
              <a:t>planten voor verkoeling en isolatie; </a:t>
            </a:r>
            <a:endParaRPr lang="nl-NL" dirty="0" smtClean="0"/>
          </a:p>
          <a:p>
            <a:pPr marL="342900" indent="-342900">
              <a:buAutoNum type="arabicPeriod"/>
            </a:pPr>
            <a:r>
              <a:rPr lang="nl-NL" dirty="0" smtClean="0"/>
              <a:t>Gebruik </a:t>
            </a:r>
            <a:r>
              <a:rPr lang="nl-NL" dirty="0"/>
              <a:t>hulpmiddelen die werken op elektriciteit en accu; </a:t>
            </a:r>
            <a:endParaRPr lang="nl-NL" dirty="0" smtClean="0"/>
          </a:p>
          <a:p>
            <a:pPr marL="342900" indent="-342900">
              <a:buAutoNum type="arabicPeriod"/>
            </a:pPr>
            <a:r>
              <a:rPr lang="nl-NL" dirty="0" smtClean="0"/>
              <a:t>Vermijdt </a:t>
            </a:r>
            <a:r>
              <a:rPr lang="nl-NL" dirty="0"/>
              <a:t>het gebruik van hulpmiddelen die werken op fossiele brandstof</a:t>
            </a:r>
          </a:p>
        </p:txBody>
      </p:sp>
    </p:spTree>
    <p:extLst>
      <p:ext uri="{BB962C8B-B14F-4D97-AF65-F5344CB8AC3E}">
        <p14:creationId xmlns:p14="http://schemas.microsoft.com/office/powerpoint/2010/main" val="4103560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Irrigatie 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03312" y="2052918"/>
            <a:ext cx="2979161" cy="4195481"/>
          </a:xfrm>
        </p:spPr>
        <p:txBody>
          <a:bodyPr>
            <a:normAutofit lnSpcReduction="10000"/>
          </a:bodyPr>
          <a:lstStyle/>
          <a:p>
            <a:r>
              <a:rPr lang="nl-NL" dirty="0"/>
              <a:t>1. Vermijdt afhankelijkheid van kraanwater;</a:t>
            </a:r>
          </a:p>
          <a:p>
            <a:r>
              <a:rPr lang="nl-NL" dirty="0"/>
              <a:t>2. Plaats reservoirs voor de opvang van hemelwater;</a:t>
            </a:r>
          </a:p>
          <a:p>
            <a:r>
              <a:rPr lang="nl-NL" dirty="0"/>
              <a:t>3. Pas ‘slimme’ irrigatie toe en maak gebruik van hoogteverschillen. Reliëf in de tuin zorgt voor een natuurlijke vorm van irrigatie.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l="34260" t="27025" r="27526" b="16785"/>
          <a:stretch/>
        </p:blipFill>
        <p:spPr>
          <a:xfrm>
            <a:off x="4627417" y="452718"/>
            <a:ext cx="7269019" cy="601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633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Grond- en </a:t>
            </a:r>
            <a:r>
              <a:rPr lang="nl-NL" dirty="0" smtClean="0"/>
              <a:t>graafwerkzaamheden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46111" y="1853248"/>
            <a:ext cx="3921270" cy="4195481"/>
          </a:xfrm>
        </p:spPr>
        <p:txBody>
          <a:bodyPr>
            <a:normAutofit fontScale="92500" lnSpcReduction="20000"/>
          </a:bodyPr>
          <a:lstStyle/>
          <a:p>
            <a:r>
              <a:rPr lang="nl-NL" dirty="0" smtClean="0"/>
              <a:t>1. Zorg </a:t>
            </a:r>
            <a:r>
              <a:rPr lang="nl-NL" dirty="0"/>
              <a:t>dat de bodem </a:t>
            </a:r>
            <a:r>
              <a:rPr lang="nl-NL" dirty="0" smtClean="0"/>
              <a:t>veel water kan vasthouden</a:t>
            </a:r>
          </a:p>
          <a:p>
            <a:r>
              <a:rPr lang="nl-NL" dirty="0" smtClean="0"/>
              <a:t>2. Zorg dat de bodem veel zuurstof bevat</a:t>
            </a:r>
            <a:endParaRPr lang="nl-NL" dirty="0"/>
          </a:p>
          <a:p>
            <a:r>
              <a:rPr lang="nl-NL" dirty="0" smtClean="0"/>
              <a:t>3. </a:t>
            </a:r>
            <a:r>
              <a:rPr lang="nl-NL" dirty="0"/>
              <a:t>Beperk grond- en graafwerkzaamheden want dit verstoort bodemleven;</a:t>
            </a:r>
          </a:p>
          <a:p>
            <a:r>
              <a:rPr lang="nl-NL" dirty="0" smtClean="0"/>
              <a:t>4. </a:t>
            </a:r>
            <a:r>
              <a:rPr lang="nl-NL" dirty="0"/>
              <a:t>Let op voldoende bodemleven;</a:t>
            </a:r>
          </a:p>
          <a:p>
            <a:r>
              <a:rPr lang="nl-NL" dirty="0" smtClean="0"/>
              <a:t>5. </a:t>
            </a:r>
            <a:r>
              <a:rPr lang="nl-NL" dirty="0"/>
              <a:t>Voorkom een ‘valse’ grondwaterspiegel bij aanbrengen van grond;</a:t>
            </a:r>
          </a:p>
          <a:p>
            <a:r>
              <a:rPr lang="nl-NL" dirty="0" smtClean="0"/>
              <a:t>6. </a:t>
            </a:r>
            <a:r>
              <a:rPr lang="nl-NL" dirty="0"/>
              <a:t>Gebruik beplanting als bodemverbeteraar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667" y="1853247"/>
            <a:ext cx="6638059" cy="442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35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Hergebruik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511" y="1264012"/>
            <a:ext cx="4286250" cy="2314575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544511" y="4234989"/>
            <a:ext cx="29468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/>
              <a:t>Sluit de kringloop van stoffen en materialen ter plaatse en in de tuin zelf.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757" y="1811180"/>
            <a:ext cx="6178039" cy="463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36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Onderhoud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58055" y="4897373"/>
            <a:ext cx="6101052" cy="1759671"/>
          </a:xfrm>
        </p:spPr>
        <p:txBody>
          <a:bodyPr>
            <a:normAutofit/>
          </a:bodyPr>
          <a:lstStyle/>
          <a:p>
            <a:r>
              <a:rPr lang="nl-NL" dirty="0"/>
              <a:t>1. Pas duurzame materialen toe die lang meegaan en onderhoudsarm zijn;</a:t>
            </a:r>
          </a:p>
          <a:p>
            <a:r>
              <a:rPr lang="nl-NL" dirty="0"/>
              <a:t>2. Plant soorten die weinig onderhoud vergen.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055" y="1519526"/>
            <a:ext cx="933450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905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6157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928" t="23503" r="33877" b="10456"/>
          <a:stretch/>
        </p:blipFill>
        <p:spPr>
          <a:xfrm>
            <a:off x="2983344" y="0"/>
            <a:ext cx="5948219" cy="686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1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Even terug naar dag 1</a:t>
            </a:r>
            <a:br>
              <a:rPr lang="nl-NL" dirty="0" smtClean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Wat waren ook alweer de voordelen van een levende tuin</a:t>
            </a:r>
            <a:r>
              <a:rPr lang="nl-NL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90747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58367" y="1219343"/>
            <a:ext cx="2831377" cy="5227639"/>
          </a:xfrm>
        </p:spPr>
        <p:txBody>
          <a:bodyPr>
            <a:normAutofit fontScale="70000" lnSpcReduction="20000"/>
          </a:bodyPr>
          <a:lstStyle/>
          <a:p>
            <a:r>
              <a:rPr lang="nl-NL" dirty="0" smtClean="0"/>
              <a:t>1</a:t>
            </a:r>
            <a:r>
              <a:rPr lang="nl-NL" dirty="0"/>
              <a:t>. Patiënten met uitzicht op bomen verbleven </a:t>
            </a:r>
            <a:r>
              <a:rPr lang="nl-NL" b="1" dirty="0"/>
              <a:t>minder lang </a:t>
            </a:r>
            <a:r>
              <a:rPr lang="nl-NL" dirty="0"/>
              <a:t>(7,96 ligdagen) in </a:t>
            </a:r>
            <a:r>
              <a:rPr lang="nl-NL" dirty="0" smtClean="0"/>
              <a:t>het ziekenhuis </a:t>
            </a:r>
            <a:r>
              <a:rPr lang="nl-NL" dirty="0"/>
              <a:t>dan diegenen die uitkeken op een muur (8,70 ligdagen).</a:t>
            </a:r>
          </a:p>
          <a:p>
            <a:r>
              <a:rPr lang="nl-NL" dirty="0"/>
              <a:t>2. Gedurende 2-5 dagen na de operatie nam het </a:t>
            </a:r>
            <a:r>
              <a:rPr lang="nl-NL" b="1" dirty="0"/>
              <a:t>aantal doses </a:t>
            </a:r>
            <a:r>
              <a:rPr lang="nl-NL" dirty="0"/>
              <a:t>van zware (0,96 </a:t>
            </a:r>
            <a:r>
              <a:rPr lang="nl-NL" dirty="0" smtClean="0"/>
              <a:t>versus 2,48</a:t>
            </a:r>
            <a:r>
              <a:rPr lang="nl-NL" dirty="0"/>
              <a:t>) en middelzware medicijnen (1,74 versus 3,65) af en nam het aantal doses </a:t>
            </a:r>
            <a:r>
              <a:rPr lang="nl-NL" dirty="0" smtClean="0"/>
              <a:t>van lichte </a:t>
            </a:r>
            <a:r>
              <a:rPr lang="nl-NL" dirty="0"/>
              <a:t>medicijnen toe (5,39 versus 2,57) bij de patiënten met uitzicht op groen </a:t>
            </a:r>
            <a:r>
              <a:rPr lang="nl-NL" dirty="0" smtClean="0"/>
              <a:t>in vergelijking </a:t>
            </a:r>
            <a:r>
              <a:rPr lang="nl-NL" dirty="0"/>
              <a:t>met diegenen die uitkeken op een muur.</a:t>
            </a:r>
          </a:p>
          <a:p>
            <a:r>
              <a:rPr lang="nl-NL" dirty="0"/>
              <a:t>3. Uitzicht op groen leidde verder tot </a:t>
            </a:r>
            <a:r>
              <a:rPr lang="nl-NL" b="1" dirty="0"/>
              <a:t>minder </a:t>
            </a:r>
            <a:r>
              <a:rPr lang="nl-NL" b="1" dirty="0" err="1"/>
              <a:t>postchirurgische</a:t>
            </a:r>
            <a:r>
              <a:rPr lang="nl-NL" b="1" dirty="0"/>
              <a:t> complicaties </a:t>
            </a:r>
            <a:r>
              <a:rPr lang="nl-NL" dirty="0"/>
              <a:t>(zoals persistente hoofdpijn of duizeligheid) en een betere algemene conditie van de patiënten.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088" y="1219343"/>
            <a:ext cx="7191866" cy="510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779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Dag 1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Hoe kon je een tuin beoordelen op levend-</a:t>
            </a:r>
            <a:r>
              <a:rPr lang="nl-NL" dirty="0" err="1"/>
              <a:t>heid</a:t>
            </a:r>
            <a:r>
              <a:rPr lang="nl-NL" dirty="0"/>
              <a:t> ?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32092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6119" y="2175335"/>
            <a:ext cx="8571719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97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Dag 2</a:t>
            </a:r>
            <a:br>
              <a:rPr lang="nl-NL" dirty="0" smtClean="0"/>
            </a:br>
            <a:r>
              <a:rPr lang="nl-NL" dirty="0" smtClean="0"/>
              <a:t>Hoe maak je een levende tuin?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Oppervlakte; verharding en bestrating, </a:t>
            </a:r>
          </a:p>
          <a:p>
            <a:r>
              <a:rPr lang="nl-NL" dirty="0" smtClean="0"/>
              <a:t>Beplanting , </a:t>
            </a:r>
          </a:p>
          <a:p>
            <a:r>
              <a:rPr lang="nl-NL" dirty="0" smtClean="0"/>
              <a:t>Omheining, erfafscheiding en	bouwkundige werken, </a:t>
            </a:r>
          </a:p>
          <a:p>
            <a:r>
              <a:rPr lang="nl-NL" dirty="0" smtClean="0"/>
              <a:t>Water,  </a:t>
            </a:r>
          </a:p>
          <a:p>
            <a:r>
              <a:rPr lang="nl-NL" dirty="0" smtClean="0"/>
              <a:t>Gazon , </a:t>
            </a:r>
            <a:endParaRPr lang="nl-NL" dirty="0"/>
          </a:p>
          <a:p>
            <a:r>
              <a:rPr lang="nl-NL" dirty="0" smtClean="0"/>
              <a:t>Energie ,</a:t>
            </a:r>
          </a:p>
          <a:p>
            <a:r>
              <a:rPr lang="nl-NL" dirty="0" smtClean="0"/>
              <a:t>Irrigatie , </a:t>
            </a:r>
          </a:p>
          <a:p>
            <a:r>
              <a:rPr lang="nl-NL" dirty="0" smtClean="0"/>
              <a:t>Grond- en graafwerkzaamheden, </a:t>
            </a:r>
          </a:p>
          <a:p>
            <a:r>
              <a:rPr lang="nl-NL" dirty="0" smtClean="0"/>
              <a:t>Hergebruik , </a:t>
            </a:r>
          </a:p>
          <a:p>
            <a:r>
              <a:rPr lang="nl-NL" dirty="0" smtClean="0"/>
              <a:t>Onderhoud.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40634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Oppervlakte; verharding en bestrating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03312" y="2052918"/>
            <a:ext cx="3496397" cy="4195481"/>
          </a:xfrm>
        </p:spPr>
        <p:txBody>
          <a:bodyPr>
            <a:normAutofit fontScale="92500" lnSpcReduction="10000"/>
          </a:bodyPr>
          <a:lstStyle/>
          <a:p>
            <a:r>
              <a:rPr lang="nl-NL" dirty="0" smtClean="0"/>
              <a:t>1. Verwerk </a:t>
            </a:r>
            <a:r>
              <a:rPr lang="nl-NL" dirty="0"/>
              <a:t>afgekoppeld hemelwater lokaal in de tuin;</a:t>
            </a:r>
          </a:p>
          <a:p>
            <a:r>
              <a:rPr lang="nl-NL" dirty="0"/>
              <a:t>2. Beperk de oppervlakte van verharding tot maximaal 20 %;</a:t>
            </a:r>
          </a:p>
          <a:p>
            <a:r>
              <a:rPr lang="nl-NL" dirty="0"/>
              <a:t>3. Gebruik poreuze materialen;</a:t>
            </a:r>
          </a:p>
          <a:p>
            <a:r>
              <a:rPr lang="nl-NL" dirty="0"/>
              <a:t>4. </a:t>
            </a:r>
            <a:r>
              <a:rPr lang="nl-NL" dirty="0" smtClean="0"/>
              <a:t>Voorkom </a:t>
            </a:r>
            <a:r>
              <a:rPr lang="nl-NL" dirty="0"/>
              <a:t>bodemerosie door begroeiing en/of natuurlijke bedekking van </a:t>
            </a:r>
            <a:r>
              <a:rPr lang="nl-NL" dirty="0" smtClean="0"/>
              <a:t>kale (</a:t>
            </a:r>
            <a:r>
              <a:rPr lang="nl-NL" dirty="0"/>
              <a:t>hellende) bodems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1114" y="1252316"/>
            <a:ext cx="3499720" cy="522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24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Beplanting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46111" y="1960555"/>
            <a:ext cx="3200833" cy="4195481"/>
          </a:xfrm>
        </p:spPr>
        <p:txBody>
          <a:bodyPr>
            <a:normAutofit fontScale="70000" lnSpcReduction="20000"/>
          </a:bodyPr>
          <a:lstStyle/>
          <a:p>
            <a:r>
              <a:rPr lang="nl-NL" dirty="0"/>
              <a:t>1. Benut de beschikbare oppervlakte maximaal, zowel horizontaal als </a:t>
            </a:r>
            <a:r>
              <a:rPr lang="nl-NL" dirty="0" err="1"/>
              <a:t>vertikaal</a:t>
            </a:r>
            <a:r>
              <a:rPr lang="nl-NL" dirty="0"/>
              <a:t>;</a:t>
            </a:r>
          </a:p>
          <a:p>
            <a:r>
              <a:rPr lang="nl-NL" dirty="0"/>
              <a:t>2. Breng variatie aan in structuren, van hoog tot laag;</a:t>
            </a:r>
          </a:p>
          <a:p>
            <a:r>
              <a:rPr lang="nl-NL" dirty="0"/>
              <a:t>3. Zorg voor beschutting voor mens en dier;</a:t>
            </a:r>
          </a:p>
          <a:p>
            <a:r>
              <a:rPr lang="nl-NL" dirty="0"/>
              <a:t>4. Kies voor variatie aan plantensoorten met oog voor bloemen en nectar, geuren en</a:t>
            </a:r>
          </a:p>
          <a:p>
            <a:r>
              <a:rPr lang="nl-NL" dirty="0"/>
              <a:t>kleuren, en eetbare producten zoals vruchten;</a:t>
            </a:r>
          </a:p>
          <a:p>
            <a:r>
              <a:rPr lang="nl-NL" dirty="0"/>
              <a:t>5. Zorg voor bloeiende planten gedurende het gehele seizoen;</a:t>
            </a:r>
          </a:p>
          <a:p>
            <a:r>
              <a:rPr lang="nl-NL" dirty="0"/>
              <a:t>6. Plant het groen daar waar het de gewenste functie optimaal kan uitoefenen.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686" y="-60035"/>
            <a:ext cx="8288096" cy="621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19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Omheining, erfafscheiding en	bouwkundige werken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5016" y="2287081"/>
            <a:ext cx="6595817" cy="3852795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720437" y="2219236"/>
            <a:ext cx="208741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/>
              <a:t>1. Omhein de levende tuin met natuur;</a:t>
            </a:r>
          </a:p>
          <a:p>
            <a:r>
              <a:rPr lang="nl-NL" dirty="0"/>
              <a:t>2. Combineer bouwkundige werken met groen;</a:t>
            </a:r>
          </a:p>
          <a:p>
            <a:r>
              <a:rPr lang="nl-NL" dirty="0"/>
              <a:t>3. Creëer toegankelijkheid voor dieren;</a:t>
            </a:r>
          </a:p>
          <a:p>
            <a:r>
              <a:rPr lang="nl-NL" dirty="0"/>
              <a:t>4. Combineer verschillende functies van groen.</a:t>
            </a:r>
          </a:p>
        </p:txBody>
      </p:sp>
    </p:spTree>
    <p:extLst>
      <p:ext uri="{BB962C8B-B14F-4D97-AF65-F5344CB8AC3E}">
        <p14:creationId xmlns:p14="http://schemas.microsoft.com/office/powerpoint/2010/main" val="4917335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51</TotalTime>
  <Words>608</Words>
  <Application>Microsoft Office PowerPoint</Application>
  <PresentationFormat>Breedbeeld</PresentationFormat>
  <Paragraphs>69</Paragraphs>
  <Slides>18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2" baseType="lpstr">
      <vt:lpstr>Arial</vt:lpstr>
      <vt:lpstr>Century Gothic</vt:lpstr>
      <vt:lpstr>Wingdings 3</vt:lpstr>
      <vt:lpstr>Ion</vt:lpstr>
      <vt:lpstr>Dag 2 De Levende Tuin</vt:lpstr>
      <vt:lpstr>Even terug naar dag 1 </vt:lpstr>
      <vt:lpstr>PowerPoint-presentatie</vt:lpstr>
      <vt:lpstr>Dag 1</vt:lpstr>
      <vt:lpstr>PowerPoint-presentatie</vt:lpstr>
      <vt:lpstr>Dag 2 Hoe maak je een levende tuin?</vt:lpstr>
      <vt:lpstr>Oppervlakte; verharding en bestrating</vt:lpstr>
      <vt:lpstr>Beplanting</vt:lpstr>
      <vt:lpstr>Omheining, erfafscheiding en bouwkundige werken</vt:lpstr>
      <vt:lpstr>Water</vt:lpstr>
      <vt:lpstr>Gazon</vt:lpstr>
      <vt:lpstr>Energie </vt:lpstr>
      <vt:lpstr>Irrigatie  </vt:lpstr>
      <vt:lpstr>Grond- en graafwerkzaamheden</vt:lpstr>
      <vt:lpstr>Hergebruik</vt:lpstr>
      <vt:lpstr>Onderhoud</vt:lpstr>
      <vt:lpstr>PowerPoint-presentatie</vt:lpstr>
      <vt:lpstr>PowerPoint-presentatie</vt:lpstr>
    </vt:vector>
  </TitlesOfParts>
  <Company>AOC Oost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Dag 2 De Levende Tuin</dc:title>
  <dc:creator>Hannie Kwant - van der Hulst</dc:creator>
  <cp:lastModifiedBy>Hannie Kwant - van der Hulst</cp:lastModifiedBy>
  <cp:revision>11</cp:revision>
  <dcterms:created xsi:type="dcterms:W3CDTF">2020-02-05T20:59:33Z</dcterms:created>
  <dcterms:modified xsi:type="dcterms:W3CDTF">2020-02-05T21:51:15Z</dcterms:modified>
</cp:coreProperties>
</file>